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9687" y="8870834"/>
            <a:ext cx="1626653" cy="1535922"/>
            <a:chOff x="6209687" y="8870834"/>
            <a:chExt cx="1626653" cy="1535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9687" y="8870834"/>
              <a:ext cx="1626653" cy="153592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307560" y="3189107"/>
            <a:ext cx="18240814" cy="293953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96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병원 업무 관리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423119" y="2316675"/>
            <a:ext cx="7465251" cy="104526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900" dirty="0" smtClean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오라클 프로젝트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633325" y="7523441"/>
            <a:ext cx="5766628" cy="5766628"/>
            <a:chOff x="1633325" y="7523441"/>
            <a:chExt cx="5766628" cy="57666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33325" y="7523441"/>
              <a:ext cx="5766628" cy="57666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91820" y="925651"/>
            <a:ext cx="6171429" cy="2530813"/>
            <a:chOff x="14491820" y="925651"/>
            <a:chExt cx="6171429" cy="25308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680000">
              <a:off x="14491820" y="925651"/>
              <a:ext cx="6171429" cy="25308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405524" y="-2646628"/>
            <a:ext cx="7330005" cy="6065215"/>
            <a:chOff x="-2405524" y="-2646628"/>
            <a:chExt cx="7330005" cy="60652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0">
              <a:off x="-2405524" y="-2646628"/>
              <a:ext cx="7330005" cy="6065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37480" y="6667823"/>
            <a:ext cx="1273936" cy="714742"/>
            <a:chOff x="11637480" y="6667823"/>
            <a:chExt cx="1273936" cy="7147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37480" y="6667823"/>
              <a:ext cx="1273936" cy="71474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914532" y="6743729"/>
            <a:ext cx="2750356" cy="78188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900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2조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1908476" y="7449231"/>
            <a:ext cx="8928744" cy="176677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300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조장 : 차승화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300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조원 : 김보규 이용희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1762" y="1207994"/>
            <a:ext cx="3071079" cy="53057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03.  테이블 Model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883799" y="1007994"/>
            <a:ext cx="13126611" cy="9130877"/>
            <a:chOff x="3883799" y="1007994"/>
            <a:chExt cx="13126611" cy="91308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9" y="1007994"/>
              <a:ext cx="13126611" cy="913087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93448" y="546294"/>
            <a:ext cx="3985714" cy="68185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절차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591065" y="546294"/>
            <a:ext cx="931262" cy="65282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6822929" y="528576"/>
            <a:ext cx="1084465" cy="68185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33cc"/>
                </a:solidFill>
                <a:latin typeface="Noto Sans CJK KR Bold" pitchFamily="34" charset="0"/>
                <a:cs typeface="Noto Sans CJK KR Bold" pitchFamily="34" charset="0"/>
              </a:rPr>
              <a:t>2조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061078" y="833245"/>
            <a:ext cx="12815999" cy="95238"/>
            <a:chOff x="4061078" y="833245"/>
            <a:chExt cx="12815999" cy="95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1078" y="833245"/>
              <a:ext cx="12815999" cy="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044" y="609312"/>
            <a:ext cx="3298279" cy="55123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절차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03419" y="1954062"/>
            <a:ext cx="6060338" cy="1777092"/>
            <a:chOff x="1703419" y="1954062"/>
            <a:chExt cx="6060338" cy="17770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3419" y="1954062"/>
              <a:ext cx="6060338" cy="1777092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9474097" y="720075"/>
          <a:ext cx="8120337" cy="2957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620"/>
                <a:gridCol w="1698744"/>
                <a:gridCol w="2038694"/>
                <a:gridCol w="1163889"/>
                <a:gridCol w="2016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테이블 명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MAJOR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설명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의사, 간호사 전공을 관리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Column_Name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Data_Type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Null Able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Comments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1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m_code(PK)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char(2 byte)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전공 코드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2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name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varchar2(20 byte)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Yes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전공명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003" name="그룹 1003"/>
          <p:cNvGrpSpPr/>
          <p:nvPr/>
        </p:nvGrpSpPr>
        <p:grpSpPr>
          <a:xfrm>
            <a:off x="1693895" y="4468870"/>
            <a:ext cx="6057143" cy="1780952"/>
            <a:chOff x="1693895" y="4468870"/>
            <a:chExt cx="6057143" cy="178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3895" y="4468870"/>
              <a:ext cx="6057143" cy="1780952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9474097" y="3923244"/>
          <a:ext cx="8120337" cy="2872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594"/>
                <a:gridCol w="1712437"/>
                <a:gridCol w="2054255"/>
                <a:gridCol w="1165898"/>
                <a:gridCol w="198915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테이블 명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PTYPE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설명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사람의 직업을 관리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Column_Name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Data_Type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Null Able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Comments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1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pt_code(PK)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char(3 byte)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직업 분류 코드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2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name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varchar2(20 byte)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직업명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3728943" y="722181"/>
            <a:ext cx="3071079" cy="5285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04. 테이블 생성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669311" y="7006327"/>
            <a:ext cx="6361417" cy="1921554"/>
            <a:chOff x="1669311" y="7006327"/>
            <a:chExt cx="6361417" cy="19215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9311" y="7006327"/>
              <a:ext cx="6361417" cy="1921554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9474097" y="7006327"/>
          <a:ext cx="8120337" cy="2872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594"/>
                <a:gridCol w="1730156"/>
                <a:gridCol w="2036536"/>
                <a:gridCol w="1165898"/>
                <a:gridCol w="198915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테이블 명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POSITION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설명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의사, 환자 직업을 가진 사람의 직급을 관리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Column_Name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Data_Type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Null Able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Comments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1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po_code(PK)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char(3 byte)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직급 분류 코드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2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name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varchar2(20 byte)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직급명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044" y="609312"/>
            <a:ext cx="3298279" cy="55123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절차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9467" y="7897472"/>
            <a:ext cx="11181651" cy="1684597"/>
            <a:chOff x="509467" y="7897472"/>
            <a:chExt cx="11181651" cy="16845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467" y="7897472"/>
              <a:ext cx="11181651" cy="1684597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675229" y="485281"/>
          <a:ext cx="10160853" cy="721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476"/>
                <a:gridCol w="2521734"/>
                <a:gridCol w="2470664"/>
                <a:gridCol w="1175669"/>
                <a:gridCol w="280131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테이블 명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PERSON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설명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의사, 간호사, 환자들의 정보를 관리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Column_Name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Data_Type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Null Able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Comments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1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person_num(PK)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number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병원에 등록된 사람 수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2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pt_code(FK)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char(3 byte)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직업 분류 코드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3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doc_id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number(10, 0)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Yes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의사 번호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4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nur_id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number(10, 0)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Yes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간호사 번호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5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pat_id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number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Yes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환자 번호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6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m_code(FK)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char(2 byte)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Yes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전공 코드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7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name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varchar2(30 byte)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이름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8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gen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char(1 byte)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성별('M', 'F')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9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age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number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나이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10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phone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varchar2(20 byte)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Yes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전화번호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11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po_code(FK)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char(3 byte)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Yes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직급 코드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003" name="그룹 1003"/>
          <p:cNvGrpSpPr/>
          <p:nvPr/>
        </p:nvGrpSpPr>
        <p:grpSpPr>
          <a:xfrm>
            <a:off x="433016" y="1723996"/>
            <a:ext cx="7029589" cy="5572679"/>
            <a:chOff x="433016" y="1723996"/>
            <a:chExt cx="7029589" cy="55726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016" y="1723996"/>
              <a:ext cx="7029589" cy="557267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711229" y="485281"/>
            <a:ext cx="3071079" cy="98092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04. 테이블 생성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     (PERSON)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7185" y="2164984"/>
            <a:ext cx="7771688" cy="4360916"/>
            <a:chOff x="527185" y="2164984"/>
            <a:chExt cx="7771688" cy="43609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185" y="2164984"/>
              <a:ext cx="7771688" cy="4360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7185" y="7519122"/>
            <a:ext cx="11804296" cy="1767347"/>
            <a:chOff x="527185" y="7519122"/>
            <a:chExt cx="11804296" cy="17673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185" y="7519122"/>
              <a:ext cx="11804296" cy="1767347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535328" y="609312"/>
          <a:ext cx="9245402" cy="6607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86"/>
                <a:gridCol w="2282208"/>
                <a:gridCol w="2256196"/>
                <a:gridCol w="1082221"/>
                <a:gridCol w="227849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테이블 명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TREATCHART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설명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진료 내용을 관리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Column_Name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Data_Type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Null Able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Comments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1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id(PK)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number(7, 0)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진료 차트 번호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2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time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date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Yes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진료 날짜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3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doc_id(FK)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number(10, 0)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담당 의사 번호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4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nur_id(FK)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number(10, 0)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담당 간호사 번호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5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pat_id(FK)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number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환자 번호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6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sysptoms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varchar2(1000 byte)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증상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7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diagnosis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varchar2(1000 byte)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진단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8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prescription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varchar2(1000 byte)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처방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191044" y="609312"/>
            <a:ext cx="3298279" cy="55123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절차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711229" y="485281"/>
            <a:ext cx="3376679" cy="98092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04. 테이블 생성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     (TREATCHART)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044" y="609312"/>
            <a:ext cx="3298279" cy="55123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절차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9467" y="2089091"/>
            <a:ext cx="7333012" cy="3738143"/>
            <a:chOff x="509467" y="2089091"/>
            <a:chExt cx="7333012" cy="3738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467" y="2089091"/>
              <a:ext cx="7333012" cy="3738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0430" y="6927614"/>
            <a:ext cx="13168334" cy="2094962"/>
            <a:chOff x="750430" y="6927614"/>
            <a:chExt cx="13168334" cy="20949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430" y="6927614"/>
              <a:ext cx="13168334" cy="2094962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088594" y="793056"/>
          <a:ext cx="9604164" cy="5676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198"/>
                <a:gridCol w="2486248"/>
                <a:gridCol w="2305689"/>
                <a:gridCol w="1250820"/>
                <a:gridCol w="243520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테이블 명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ROOM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설명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>입원 하는 환자 관련 정보를 관리</a:t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 b="0" i="0">
                          <a:latin typeface="Times New Roman"/>
                          <a:cs typeface="Times New Roman"/>
                          <a:solidFill>
                            <a:srgbClr val="gb(255, 255, 255)"/>
                          </a:solidFill>
                        </a:rPr>
                        <a:t/>
                      </a:r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4970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Column_Name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Data_Type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Null Able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Comments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1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room_num(PK)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number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입원 기록 번호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7F7F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2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time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date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입원 날짜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3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doc_id(FK)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number(10, 0)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담당 의사 번호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4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nur_id(FK)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number(10, 0)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담당 간호사 번호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5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pat_id(FK)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number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환자 번호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6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diagnosis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varchar2(1000 byte)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No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 b="0" i="0">
                          <a:latin typeface="Times New Roman"/>
                          <a:cs typeface="Times New Roman"/>
                          <a:solidFill>
                            <a:srgbClr val="gb(120, 120, 120)"/>
                          </a:solidFill>
                        </a:rPr>
                        <a:t>병명</a:t>
                      </a:r>
                      <a:endParaRPr lang="en-US" sz="2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3711229" y="485281"/>
            <a:ext cx="3376679" cy="98092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04. 테이블 생성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     (ROOM)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044" y="609312"/>
            <a:ext cx="3298279" cy="55123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절차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5389" y="2698649"/>
            <a:ext cx="7950447" cy="2675389"/>
            <a:chOff x="1545389" y="2698649"/>
            <a:chExt cx="7950447" cy="26753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5389" y="2698649"/>
              <a:ext cx="7950447" cy="26753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73659" y="1853352"/>
            <a:ext cx="5658975" cy="3752475"/>
            <a:chOff x="11073659" y="1853352"/>
            <a:chExt cx="5658975" cy="37524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73659" y="1853352"/>
              <a:ext cx="5658975" cy="37524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5389" y="6615951"/>
            <a:ext cx="8272033" cy="1833634"/>
            <a:chOff x="1545389" y="6615951"/>
            <a:chExt cx="8272033" cy="18336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5389" y="6615951"/>
              <a:ext cx="8272033" cy="18336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73659" y="6178763"/>
            <a:ext cx="5621691" cy="2708010"/>
            <a:chOff x="11073659" y="6178763"/>
            <a:chExt cx="5621691" cy="27080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73659" y="6178763"/>
              <a:ext cx="5621691" cy="270801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711229" y="666233"/>
            <a:ext cx="3376679" cy="5285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04. 기본 데이터 입력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1394" y="2545927"/>
            <a:ext cx="9217691" cy="5300172"/>
            <a:chOff x="991394" y="2545927"/>
            <a:chExt cx="9217691" cy="53001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1394" y="2545927"/>
              <a:ext cx="9217691" cy="5300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33537" y="1915393"/>
            <a:ext cx="4420077" cy="6171429"/>
            <a:chOff x="11833537" y="1915393"/>
            <a:chExt cx="442007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3537" y="1915393"/>
              <a:ext cx="4420077" cy="61714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91044" y="609312"/>
            <a:ext cx="3298279" cy="55123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절차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711229" y="666233"/>
            <a:ext cx="3376679" cy="5285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04. 기본 데이터 입력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044" y="609312"/>
            <a:ext cx="3298279" cy="55123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절차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711229" y="666233"/>
            <a:ext cx="3376679" cy="5285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04. 기본 데이터 입력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942556" y="1471951"/>
            <a:ext cx="12400603" cy="8094838"/>
            <a:chOff x="2942556" y="1471951"/>
            <a:chExt cx="12400603" cy="80948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2556" y="1471951"/>
              <a:ext cx="12400603" cy="80948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044" y="609312"/>
            <a:ext cx="3298279" cy="55123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절차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711229" y="666233"/>
            <a:ext cx="3376679" cy="5285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04. 기본 데이터 입력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867654" y="1437883"/>
            <a:ext cx="12550407" cy="8209071"/>
            <a:chOff x="2867654" y="1437883"/>
            <a:chExt cx="12550407" cy="82090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7654" y="1437883"/>
              <a:ext cx="12550407" cy="82090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044" y="609312"/>
            <a:ext cx="3298279" cy="55123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절차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711229" y="666233"/>
            <a:ext cx="3376679" cy="5285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04. 기본 데이터 입력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213769" y="2829574"/>
            <a:ext cx="11858176" cy="4945503"/>
            <a:chOff x="3213769" y="2829574"/>
            <a:chExt cx="11858176" cy="49455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3769" y="2829574"/>
              <a:ext cx="11858176" cy="49455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8423" y="1533312"/>
            <a:ext cx="9094928" cy="236284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900" b="1" spc="-100" kern="0" dirty="0" smtClean="0">
                <a:solidFill>
                  <a:srgbClr val="0033cc"/>
                </a:solidFill>
                <a:latin typeface="THELuxGoB" pitchFamily="34" charset="0"/>
                <a:cs typeface="THELuxGoB" pitchFamily="34" charset="0"/>
              </a:rPr>
              <a:t>Contents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0908387" y="2163607"/>
            <a:ext cx="8524328" cy="127255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4800" dirty="0" smtClean="0">
                <a:solidFill>
                  <a:srgbClr val="0033cc"/>
                </a:solidFill>
                <a:latin typeface="THELuxGoB" pitchFamily="34" charset="0"/>
                <a:cs typeface="THELuxGoB" pitchFamily="34" charset="0"/>
              </a:rPr>
              <a:t>프로젝트 개요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8867992" y="2260174"/>
            <a:ext cx="1249277" cy="127255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4800" spc="-100" kern="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01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243056" y="4801402"/>
            <a:ext cx="8524328" cy="127255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4800" dirty="0" smtClean="0">
                <a:solidFill>
                  <a:srgbClr val="0033cc"/>
                </a:solidFill>
                <a:latin typeface="THELuxGoB" pitchFamily="34" charset="0"/>
                <a:cs typeface="THELuxGoB" pitchFamily="34" charset="0"/>
              </a:rPr>
              <a:t>프로젝트 수행 절차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8692938" y="4888445"/>
            <a:ext cx="1511858" cy="127255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4800" spc="-100" kern="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7243056" y="6111440"/>
            <a:ext cx="8524328" cy="127255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4800" dirty="0" smtClean="0">
                <a:solidFill>
                  <a:srgbClr val="0033cc"/>
                </a:solidFill>
                <a:latin typeface="THELuxGoB" pitchFamily="34" charset="0"/>
                <a:cs typeface="THELuxGoB" pitchFamily="34" charset="0"/>
              </a:rPr>
              <a:t>프로젝트 수행 결과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8692938" y="6202580"/>
            <a:ext cx="1511858" cy="127255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4800" spc="-100" kern="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0917911" y="3473645"/>
            <a:ext cx="8524328" cy="127255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4800" dirty="0" smtClean="0">
                <a:solidFill>
                  <a:srgbClr val="0033cc"/>
                </a:solidFill>
                <a:latin typeface="THELuxGoB" pitchFamily="34" charset="0"/>
                <a:cs typeface="THELuxGoB" pitchFamily="34" charset="0"/>
              </a:rPr>
              <a:t>팀 구성원 역할 소개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692938" y="3574309"/>
            <a:ext cx="1511858" cy="127255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4800" spc="-100" kern="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02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0946480" y="7421478"/>
            <a:ext cx="8524328" cy="127255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4800" dirty="0" smtClean="0">
                <a:solidFill>
                  <a:srgbClr val="0033cc"/>
                </a:solidFill>
                <a:latin typeface="THELuxGoB" pitchFamily="34" charset="0"/>
                <a:cs typeface="THELuxGoB" pitchFamily="34" charset="0"/>
              </a:rPr>
              <a:t>자체 평가 의견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692938" y="7516716"/>
            <a:ext cx="1511858" cy="127255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4800" spc="-100" kern="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05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22812" y="1461479"/>
            <a:ext cx="13040091" cy="8085791"/>
            <a:chOff x="2622812" y="1461479"/>
            <a:chExt cx="13040091" cy="8085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2812" y="1461479"/>
              <a:ext cx="13040091" cy="808579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91044" y="609312"/>
            <a:ext cx="3298279" cy="55123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절차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711229" y="666233"/>
            <a:ext cx="3376679" cy="5285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04. 기본 데이터 입력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044" y="609312"/>
            <a:ext cx="3298279" cy="55123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절차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50430" y="1320057"/>
            <a:ext cx="5704475" cy="98092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05.  뷰(view) 생성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        ( v_doctors )                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190243" y="1320057"/>
            <a:ext cx="15095471" cy="4381568"/>
            <a:chOff x="3190243" y="1320057"/>
            <a:chExt cx="15095471" cy="43815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0243" y="1320057"/>
              <a:ext cx="15095471" cy="43815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64820" y="6091437"/>
            <a:ext cx="9933319" cy="3789890"/>
            <a:chOff x="4464820" y="6091437"/>
            <a:chExt cx="9933319" cy="37898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4820" y="6091437"/>
              <a:ext cx="9933319" cy="378989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50430" y="6162314"/>
            <a:ext cx="5704475" cy="47300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v_doctors 뷰(view) 조회           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044" y="609312"/>
            <a:ext cx="3298279" cy="55123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절차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50430" y="1320057"/>
            <a:ext cx="5704475" cy="98092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05.  뷰(view) 생성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        ( v_nurse )                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389897" y="1320057"/>
            <a:ext cx="14913366" cy="4358981"/>
            <a:chOff x="3389897" y="1320057"/>
            <a:chExt cx="14913366" cy="43589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9897" y="1320057"/>
              <a:ext cx="14913366" cy="43589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53414" y="5962538"/>
            <a:ext cx="10643599" cy="4014053"/>
            <a:chOff x="4553414" y="5962538"/>
            <a:chExt cx="10643599" cy="40140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3414" y="5962538"/>
              <a:ext cx="10643599" cy="401405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50430" y="5962533"/>
            <a:ext cx="5704475" cy="52855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v_nurse 뷰(view) 조회           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044" y="609312"/>
            <a:ext cx="3298279" cy="55123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절차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50430" y="1320057"/>
            <a:ext cx="5704475" cy="98092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05.  뷰(view) 생성 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        ( v_patients )                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389897" y="1320057"/>
            <a:ext cx="12686778" cy="3822800"/>
            <a:chOff x="3389897" y="1320057"/>
            <a:chExt cx="12686778" cy="3822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9897" y="1320057"/>
              <a:ext cx="12686778" cy="3822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18751" y="6011074"/>
            <a:ext cx="10099945" cy="3097988"/>
            <a:chOff x="4718751" y="6011074"/>
            <a:chExt cx="10099945" cy="30979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8751" y="6011074"/>
              <a:ext cx="10099945" cy="309798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50430" y="5962533"/>
            <a:ext cx="5704475" cy="52855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v_patients 뷰(view) 조회           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044" y="609312"/>
            <a:ext cx="3298279" cy="55123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절차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50430" y="1320057"/>
            <a:ext cx="5704475" cy="5285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06.  프로시저 생성                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671113" y="1920492"/>
            <a:ext cx="13796202" cy="7392682"/>
            <a:chOff x="3671113" y="1920492"/>
            <a:chExt cx="13796202" cy="7392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1113" y="1920492"/>
              <a:ext cx="13796202" cy="7392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044" y="609312"/>
            <a:ext cx="3298279" cy="55123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절차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50430" y="1320057"/>
            <a:ext cx="5704475" cy="5285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06.  트리거 생성                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994924" y="2687308"/>
            <a:ext cx="14295866" cy="5442661"/>
            <a:chOff x="1994924" y="2687308"/>
            <a:chExt cx="14295866" cy="54426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4924" y="2687308"/>
              <a:ext cx="14295866" cy="544266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10948877" y="4646733"/>
            <a:ext cx="14567905" cy="502588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treatchart의 prescription(처방)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컬럼에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'입원'이라는 데이터가 입력이 되면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room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테이블에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6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데이터를 입력하는 트리거 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044" y="609312"/>
            <a:ext cx="3298279" cy="55123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절차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50430" y="1320057"/>
            <a:ext cx="5704475" cy="5285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06.  트리거 생성                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782238" y="2553171"/>
            <a:ext cx="14721238" cy="5179373"/>
            <a:chOff x="1782238" y="2553171"/>
            <a:chExt cx="14721238" cy="51793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2238" y="2553171"/>
              <a:ext cx="14721238" cy="51793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044" y="609312"/>
            <a:ext cx="3298279" cy="55123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절차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50430" y="1320057"/>
            <a:ext cx="5704475" cy="5285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06.  트리거 생성                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795054" y="2537566"/>
            <a:ext cx="14695607" cy="5210582"/>
            <a:chOff x="1795054" y="2537566"/>
            <a:chExt cx="14695607" cy="52105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5054" y="2537566"/>
              <a:ext cx="14695607" cy="5210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044" y="609312"/>
            <a:ext cx="3298279" cy="55123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절차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50430" y="1320057"/>
            <a:ext cx="5704475" cy="5285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07.  함수 생성                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694948" y="2059638"/>
            <a:ext cx="14895817" cy="6975504"/>
            <a:chOff x="1694948" y="2059638"/>
            <a:chExt cx="14895817" cy="69755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4948" y="2059638"/>
              <a:ext cx="14895817" cy="69755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9687" y="8870834"/>
            <a:ext cx="1626653" cy="1535922"/>
            <a:chOff x="6209687" y="8870834"/>
            <a:chExt cx="1626653" cy="1535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9687" y="8870834"/>
              <a:ext cx="1626653" cy="1535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3325" y="7523441"/>
            <a:ext cx="5766628" cy="5766628"/>
            <a:chOff x="1633325" y="7523441"/>
            <a:chExt cx="5766628" cy="57666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33325" y="7523441"/>
              <a:ext cx="5766628" cy="57666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91820" y="925651"/>
            <a:ext cx="6171429" cy="2530813"/>
            <a:chOff x="14491820" y="925651"/>
            <a:chExt cx="6171429" cy="25308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680000">
              <a:off x="14491820" y="925651"/>
              <a:ext cx="6171429" cy="25308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405524" y="-2646628"/>
            <a:ext cx="7330005" cy="6065215"/>
            <a:chOff x="-2405524" y="-2646628"/>
            <a:chExt cx="7330005" cy="6065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0">
              <a:off x="-2405524" y="-2646628"/>
              <a:ext cx="7330005" cy="6065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31324" y="3778057"/>
            <a:ext cx="11823074" cy="2729593"/>
            <a:chOff x="3231324" y="3778057"/>
            <a:chExt cx="11823074" cy="2729593"/>
          </a:xfrm>
        </p:grpSpPr>
        <p:sp>
          <p:nvSpPr>
            <p:cNvPr id="15" name="Object 15"/>
            <p:cNvSpPr txBox="1"/>
            <p:nvPr/>
          </p:nvSpPr>
          <p:spPr>
            <a:xfrm>
              <a:off x="2662671" y="3778057"/>
              <a:ext cx="3411916" cy="409438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5400" spc="-200" kern="0" dirty="0" smtClean="0">
                  <a:solidFill>
                    <a:srgbClr val="ffffff"/>
                  </a:solidFill>
                  <a:latin typeface="Noto Sans CJK KR Bold" pitchFamily="34" charset="0"/>
                  <a:cs typeface="Noto Sans CJK KR Bold" pitchFamily="34" charset="0"/>
                </a:rPr>
                <a:t>04</a:t>
              </a:r>
              <a:endParaRPr lang="en-US" dirty="0"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3860532" y="4633629"/>
              <a:ext cx="13432639" cy="213992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8000" spc="-100" kern="0" dirty="0" smtClean="0">
                  <a:solidFill>
                    <a:srgbClr val="ffffff"/>
                  </a:solidFill>
                  <a:latin typeface="210 NuriGothic B" pitchFamily="34" charset="0"/>
                  <a:cs typeface="210 NuriGothic B" pitchFamily="34" charset="0"/>
                </a:rPr>
                <a:t>프로젝트 수행 결과</a:t>
              </a:r>
              <a:endParaRPr lang="en-US" dirty="0"/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6099303" y="5816014"/>
              <a:ext cx="8955091" cy="689362"/>
              <a:chOff x="6099303" y="5816014"/>
              <a:chExt cx="8955091" cy="68936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099303" y="5816014"/>
                <a:ext cx="8955091" cy="68936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9687" y="8870834"/>
            <a:ext cx="1626653" cy="1535922"/>
            <a:chOff x="6209687" y="8870834"/>
            <a:chExt cx="1626653" cy="1535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9687" y="8870834"/>
              <a:ext cx="1626653" cy="1535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91820" y="925651"/>
            <a:ext cx="6171429" cy="2530813"/>
            <a:chOff x="14491820" y="925651"/>
            <a:chExt cx="6171429" cy="25308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680000">
              <a:off x="14491820" y="925651"/>
              <a:ext cx="6171429" cy="25308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05524" y="-2646628"/>
            <a:ext cx="7330005" cy="6065215"/>
            <a:chOff x="-2405524" y="-2646628"/>
            <a:chExt cx="7330005" cy="60652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3000000">
              <a:off x="-2405524" y="-2646628"/>
              <a:ext cx="7330005" cy="60652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04647" y="3779199"/>
            <a:ext cx="9276421" cy="2727316"/>
            <a:chOff x="4504647" y="3779199"/>
            <a:chExt cx="9276421" cy="2727316"/>
          </a:xfrm>
        </p:grpSpPr>
        <p:sp>
          <p:nvSpPr>
            <p:cNvPr id="12" name="Object 12"/>
            <p:cNvSpPr txBox="1"/>
            <p:nvPr/>
          </p:nvSpPr>
          <p:spPr>
            <a:xfrm>
              <a:off x="3935994" y="3779199"/>
              <a:ext cx="3411916" cy="4090974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5400" spc="-200" kern="0" dirty="0" smtClean="0">
                  <a:solidFill>
                    <a:srgbClr val="ffffff"/>
                  </a:solidFill>
                  <a:latin typeface="Noto Sans CJK KR Bold" pitchFamily="34" charset="0"/>
                  <a:cs typeface="Noto Sans CJK KR Bold" pitchFamily="34" charset="0"/>
                </a:rPr>
                <a:t>01</a:t>
              </a:r>
              <a:endParaRPr lang="en-US" dirty="0"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5770521" y="4634771"/>
              <a:ext cx="9612656" cy="213992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8000" spc="-100" kern="0" dirty="0" smtClean="0">
                  <a:solidFill>
                    <a:srgbClr val="ffffff"/>
                  </a:solidFill>
                  <a:latin typeface="210 NuriGothic B" pitchFamily="34" charset="0"/>
                  <a:cs typeface="210 NuriGothic B" pitchFamily="34" charset="0"/>
                </a:rPr>
                <a:t>프로젝트 개요</a:t>
              </a:r>
              <a:endParaRPr lang="en-US" dirty="0"/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7372630" y="5817153"/>
              <a:ext cx="6408437" cy="689362"/>
              <a:chOff x="7372630" y="5817153"/>
              <a:chExt cx="6408437" cy="68936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72630" y="5817153"/>
                <a:ext cx="6408437" cy="68936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633325" y="7523441"/>
            <a:ext cx="5766628" cy="5766628"/>
            <a:chOff x="1633325" y="7523441"/>
            <a:chExt cx="5766628" cy="57666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33325" y="7523441"/>
              <a:ext cx="5766628" cy="57666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048" y="609312"/>
            <a:ext cx="3298279" cy="53057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결과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04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54" y="6276855"/>
            <a:ext cx="16399406" cy="1148714"/>
            <a:chOff x="943154" y="6276855"/>
            <a:chExt cx="16399406" cy="1148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54" y="6276855"/>
              <a:ext cx="16399406" cy="1148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154" y="3306126"/>
            <a:ext cx="11229164" cy="2173387"/>
            <a:chOff x="943154" y="3306126"/>
            <a:chExt cx="11229164" cy="21733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154" y="3306126"/>
              <a:ext cx="11229164" cy="217338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50430" y="1320057"/>
            <a:ext cx="5704475" cy="5285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01.  프로시저 실행               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048" y="609312"/>
            <a:ext cx="3298279" cy="53057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결과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04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2356" y="2301177"/>
            <a:ext cx="6171429" cy="318258"/>
            <a:chOff x="1232356" y="2301177"/>
            <a:chExt cx="6171429" cy="3182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2356" y="2301177"/>
              <a:ext cx="6171429" cy="3182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8586" y="2986250"/>
            <a:ext cx="6171429" cy="624578"/>
            <a:chOff x="1218586" y="2986250"/>
            <a:chExt cx="6171429" cy="6245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8586" y="2986250"/>
              <a:ext cx="6171429" cy="6245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1048" y="4146330"/>
            <a:ext cx="11609150" cy="1867753"/>
            <a:chOff x="1191048" y="4146330"/>
            <a:chExt cx="11609150" cy="18677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1048" y="4146330"/>
              <a:ext cx="11609150" cy="18677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972" y="6537319"/>
            <a:ext cx="10930871" cy="2215537"/>
            <a:chOff x="1314972" y="6537319"/>
            <a:chExt cx="10930871" cy="22155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972" y="6537319"/>
              <a:ext cx="10930871" cy="221553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50430" y="1320057"/>
            <a:ext cx="5704475" cy="5285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02.  중첩 질의문                 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048" y="609312"/>
            <a:ext cx="3298279" cy="53057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결과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04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0430" y="2073525"/>
            <a:ext cx="9893658" cy="1370726"/>
            <a:chOff x="750430" y="2073525"/>
            <a:chExt cx="9893658" cy="13707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430" y="2073525"/>
              <a:ext cx="9893658" cy="13707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63013" y="4357172"/>
            <a:ext cx="7676199" cy="1518265"/>
            <a:chOff x="10463013" y="4357172"/>
            <a:chExt cx="7676199" cy="15182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3013" y="4357172"/>
              <a:ext cx="7676199" cy="15182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169" y="4357172"/>
            <a:ext cx="9994873" cy="2384669"/>
            <a:chOff x="103169" y="4357172"/>
            <a:chExt cx="9994873" cy="23846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169" y="4357172"/>
              <a:ext cx="9994873" cy="23846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888" y="7687681"/>
            <a:ext cx="11521252" cy="443979"/>
            <a:chOff x="120888" y="7687681"/>
            <a:chExt cx="11521252" cy="4439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888" y="7687681"/>
              <a:ext cx="11521252" cy="4439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31227" y="7687681"/>
            <a:ext cx="6261141" cy="535713"/>
            <a:chOff x="11931227" y="7687681"/>
            <a:chExt cx="6261141" cy="5357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31227" y="7687681"/>
              <a:ext cx="6261141" cy="53571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50430" y="1320057"/>
            <a:ext cx="5704475" cy="5285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03.  트리거 실행                 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712" y="2231396"/>
            <a:ext cx="10650857" cy="2645754"/>
            <a:chOff x="732712" y="2231396"/>
            <a:chExt cx="10650857" cy="2645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712" y="2231396"/>
              <a:ext cx="10650857" cy="264575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91048" y="609312"/>
            <a:ext cx="3298279" cy="53057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결과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354" y="6168301"/>
            <a:ext cx="18077006" cy="2713371"/>
            <a:chOff x="104354" y="6168301"/>
            <a:chExt cx="18077006" cy="271337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914694" y="7929291"/>
              <a:ext cx="6207984" cy="721041"/>
              <a:chOff x="11914694" y="7929291"/>
              <a:chExt cx="6207984" cy="72104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914694" y="7929291"/>
                <a:ext cx="6207984" cy="72104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354" y="7929291"/>
              <a:ext cx="11521252" cy="949069"/>
              <a:chOff x="104354" y="7929291"/>
              <a:chExt cx="11521252" cy="94906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354" y="7929291"/>
                <a:ext cx="11521252" cy="9490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4354" y="6168301"/>
              <a:ext cx="11521252" cy="443979"/>
              <a:chOff x="104354" y="6168301"/>
              <a:chExt cx="11521252" cy="44397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354" y="6168301"/>
                <a:ext cx="11521252" cy="4439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914694" y="6168301"/>
              <a:ext cx="6261141" cy="535713"/>
              <a:chOff x="11914694" y="6168301"/>
              <a:chExt cx="6261141" cy="53571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914694" y="6168301"/>
                <a:ext cx="6261141" cy="53571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036384" y="6984186"/>
              <a:ext cx="925714" cy="493714"/>
              <a:chOff x="5036384" y="6984186"/>
              <a:chExt cx="925714" cy="49371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036384" y="6984186"/>
                <a:ext cx="925714" cy="4937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454258" y="6984186"/>
              <a:ext cx="925714" cy="493714"/>
              <a:chOff x="14454258" y="6984186"/>
              <a:chExt cx="925714" cy="49371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4454258" y="6984186"/>
                <a:ext cx="925714" cy="493714"/>
              </a:xfrm>
              <a:prstGeom prst="rect">
                <a:avLst/>
              </a:prstGeom>
            </p:spPr>
          </p:pic>
        </p:grpSp>
      </p:grpSp>
      <p:sp>
        <p:nvSpPr>
          <p:cNvPr id="30" name="Object 30"/>
          <p:cNvSpPr txBox="1"/>
          <p:nvPr/>
        </p:nvSpPr>
        <p:spPr>
          <a:xfrm>
            <a:off x="750430" y="1320057"/>
            <a:ext cx="5704475" cy="5285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03.  트리거 실행                 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048" y="609312"/>
            <a:ext cx="3298279" cy="53057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결과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04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0430" y="2111648"/>
            <a:ext cx="11131785" cy="2527079"/>
            <a:chOff x="750430" y="2111648"/>
            <a:chExt cx="11131785" cy="25270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430" y="2111648"/>
              <a:ext cx="11131785" cy="25270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380" y="5142857"/>
            <a:ext cx="18127191" cy="3768277"/>
            <a:chOff x="101380" y="5142857"/>
            <a:chExt cx="18127191" cy="37682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657143" y="7463515"/>
              <a:ext cx="5334713" cy="589300"/>
              <a:chOff x="12657143" y="7463515"/>
              <a:chExt cx="5334713" cy="5893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57143" y="7463515"/>
                <a:ext cx="5334713" cy="5893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1380" y="7463515"/>
              <a:ext cx="12394346" cy="1439044"/>
              <a:chOff x="101380" y="7463515"/>
              <a:chExt cx="12394346" cy="143904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1380" y="7463515"/>
                <a:ext cx="12394346" cy="143904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657143" y="5142857"/>
              <a:ext cx="5563852" cy="646226"/>
              <a:chOff x="12657143" y="5142857"/>
              <a:chExt cx="5563852" cy="64622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57143" y="5142857"/>
                <a:ext cx="5563852" cy="6462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1380" y="5142857"/>
              <a:ext cx="12394346" cy="1020990"/>
              <a:chOff x="101380" y="5142857"/>
              <a:chExt cx="12394346" cy="102099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1380" y="5142857"/>
                <a:ext cx="12394346" cy="102099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044330" y="6524712"/>
              <a:ext cx="925714" cy="493714"/>
              <a:chOff x="5044330" y="6524712"/>
              <a:chExt cx="925714" cy="49371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044330" y="6524712"/>
                <a:ext cx="925714" cy="4937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861642" y="6379847"/>
              <a:ext cx="925714" cy="493714"/>
              <a:chOff x="14861642" y="6379847"/>
              <a:chExt cx="925714" cy="49371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4861642" y="6379847"/>
                <a:ext cx="925714" cy="493714"/>
              </a:xfrm>
              <a:prstGeom prst="rect">
                <a:avLst/>
              </a:prstGeom>
            </p:spPr>
          </p:pic>
        </p:grpSp>
      </p:grpSp>
      <p:sp>
        <p:nvSpPr>
          <p:cNvPr id="30" name="Object 30"/>
          <p:cNvSpPr txBox="1"/>
          <p:nvPr/>
        </p:nvSpPr>
        <p:spPr>
          <a:xfrm>
            <a:off x="750430" y="1320057"/>
            <a:ext cx="5704475" cy="5285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03.  트리거 실행                 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048" y="609312"/>
            <a:ext cx="3298279" cy="53057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결과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04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9556" y="2053173"/>
            <a:ext cx="12763101" cy="1371929"/>
            <a:chOff x="679556" y="2053173"/>
            <a:chExt cx="12763101" cy="13719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556" y="2053173"/>
              <a:ext cx="12763101" cy="13719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36043" y="1154837"/>
            <a:ext cx="2042793" cy="715850"/>
            <a:chOff x="15736043" y="1154837"/>
            <a:chExt cx="2042793" cy="7158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36043" y="1154837"/>
              <a:ext cx="2042793" cy="7158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78282" y="786172"/>
            <a:ext cx="6171429" cy="377843"/>
            <a:chOff x="11678282" y="786172"/>
            <a:chExt cx="6171429" cy="3778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78282" y="786172"/>
              <a:ext cx="6171429" cy="3778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7419" y="7243230"/>
            <a:ext cx="12394346" cy="1604521"/>
            <a:chOff x="207419" y="7243230"/>
            <a:chExt cx="12394346" cy="16045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419" y="7243230"/>
              <a:ext cx="12394346" cy="16045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44962" y="7243230"/>
            <a:ext cx="5329887" cy="490249"/>
            <a:chOff x="12744962" y="7243230"/>
            <a:chExt cx="5329887" cy="4902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44962" y="7243230"/>
              <a:ext cx="5329887" cy="4902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27243" y="4436469"/>
            <a:ext cx="5334713" cy="589300"/>
            <a:chOff x="12727243" y="4436469"/>
            <a:chExt cx="5334713" cy="5893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27243" y="4436469"/>
              <a:ext cx="5334713" cy="5893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7419" y="4398671"/>
            <a:ext cx="12394346" cy="1439044"/>
            <a:chOff x="207419" y="4398671"/>
            <a:chExt cx="12394346" cy="14390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419" y="4398671"/>
              <a:ext cx="12394346" cy="14390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11739" y="6363486"/>
            <a:ext cx="925714" cy="493714"/>
            <a:chOff x="5111739" y="6363486"/>
            <a:chExt cx="925714" cy="493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111739" y="6363486"/>
              <a:ext cx="925714" cy="493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847306" y="6363486"/>
            <a:ext cx="925714" cy="493714"/>
            <a:chOff x="14847306" y="6363486"/>
            <a:chExt cx="925714" cy="493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4847306" y="6363486"/>
              <a:ext cx="925714" cy="493714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50430" y="1320057"/>
            <a:ext cx="5704475" cy="5285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03.  트리거 실행                 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048" y="609312"/>
            <a:ext cx="3298279" cy="53057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결과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04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0430" y="2022126"/>
            <a:ext cx="8871632" cy="1550985"/>
            <a:chOff x="750430" y="2022126"/>
            <a:chExt cx="8871632" cy="15509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430" y="2022126"/>
              <a:ext cx="8871632" cy="15509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4299" y="7264610"/>
            <a:ext cx="12473830" cy="1910935"/>
            <a:chOff x="204299" y="7264610"/>
            <a:chExt cx="12473830" cy="19109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299" y="7264610"/>
              <a:ext cx="12473830" cy="19109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52643" y="7246892"/>
            <a:ext cx="5386864" cy="791435"/>
            <a:chOff x="12852643" y="7246892"/>
            <a:chExt cx="5386864" cy="7914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52643" y="7246892"/>
              <a:ext cx="5386864" cy="791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63794" y="1059599"/>
            <a:ext cx="2198849" cy="803058"/>
            <a:chOff x="15563794" y="1059599"/>
            <a:chExt cx="2198849" cy="8030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63794" y="1059599"/>
              <a:ext cx="2198849" cy="8030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73495" y="609312"/>
            <a:ext cx="6171429" cy="377843"/>
            <a:chOff x="11573495" y="609312"/>
            <a:chExt cx="6171429" cy="3778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73495" y="609312"/>
              <a:ext cx="6171429" cy="3778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4299" y="4340596"/>
            <a:ext cx="12473830" cy="1614811"/>
            <a:chOff x="204299" y="4340596"/>
            <a:chExt cx="12473830" cy="16148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299" y="4340596"/>
              <a:ext cx="12473830" cy="16148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98850" y="4340596"/>
            <a:ext cx="5329887" cy="490249"/>
            <a:chOff x="12898850" y="4340596"/>
            <a:chExt cx="5329887" cy="49024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98850" y="4340596"/>
              <a:ext cx="5329887" cy="4902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11739" y="6363486"/>
            <a:ext cx="925714" cy="493714"/>
            <a:chOff x="5111739" y="6363486"/>
            <a:chExt cx="925714" cy="493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111739" y="6363486"/>
              <a:ext cx="925714" cy="493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847306" y="6363486"/>
            <a:ext cx="925714" cy="493714"/>
            <a:chOff x="14847306" y="6363486"/>
            <a:chExt cx="925714" cy="493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4847306" y="6363486"/>
              <a:ext cx="925714" cy="493714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50430" y="1320057"/>
            <a:ext cx="5704475" cy="5285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03.  트리거 실행                 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048" y="609312"/>
            <a:ext cx="3298279" cy="53057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결과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9467" y="609312"/>
            <a:ext cx="722891" cy="67543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04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1394" y="1964579"/>
            <a:ext cx="7232027" cy="1239054"/>
            <a:chOff x="991394" y="1964579"/>
            <a:chExt cx="7232027" cy="123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1394" y="1964579"/>
              <a:ext cx="7232027" cy="123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580" y="7353928"/>
            <a:ext cx="12473830" cy="2061501"/>
            <a:chOff x="186580" y="7353928"/>
            <a:chExt cx="12473830" cy="20615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580" y="7353928"/>
              <a:ext cx="12473830" cy="20615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88954" y="7353928"/>
            <a:ext cx="5308819" cy="633439"/>
            <a:chOff x="12788954" y="7353928"/>
            <a:chExt cx="5308819" cy="6334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88954" y="7353928"/>
              <a:ext cx="5308819" cy="6334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96001" y="803890"/>
            <a:ext cx="6171429" cy="377843"/>
            <a:chOff x="11696001" y="803890"/>
            <a:chExt cx="6171429" cy="3778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96001" y="803890"/>
              <a:ext cx="6171429" cy="3778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24637" y="1320057"/>
            <a:ext cx="2042793" cy="715850"/>
            <a:chOff x="15824637" y="1320057"/>
            <a:chExt cx="2042793" cy="7158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24637" y="1320057"/>
              <a:ext cx="2042793" cy="715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6580" y="4130239"/>
            <a:ext cx="12473830" cy="1910935"/>
            <a:chOff x="186580" y="4130239"/>
            <a:chExt cx="12473830" cy="19109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580" y="4130239"/>
              <a:ext cx="12473830" cy="19109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57100" y="4130239"/>
            <a:ext cx="5386864" cy="791435"/>
            <a:chOff x="12757100" y="4130239"/>
            <a:chExt cx="5386864" cy="7914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57100" y="4130239"/>
              <a:ext cx="5386864" cy="7914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11739" y="6363486"/>
            <a:ext cx="925714" cy="493714"/>
            <a:chOff x="5111739" y="6363486"/>
            <a:chExt cx="925714" cy="493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111739" y="6363486"/>
              <a:ext cx="925714" cy="493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847306" y="6363486"/>
            <a:ext cx="925714" cy="493714"/>
            <a:chOff x="14847306" y="6363486"/>
            <a:chExt cx="925714" cy="493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4847306" y="6363486"/>
              <a:ext cx="925714" cy="493714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50430" y="1320057"/>
            <a:ext cx="5704475" cy="5285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03.  트리거 실행                 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9687" y="8870834"/>
            <a:ext cx="1626653" cy="1535922"/>
            <a:chOff x="6209687" y="8870834"/>
            <a:chExt cx="1626653" cy="1535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9687" y="8870834"/>
              <a:ext cx="1626653" cy="1535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3325" y="7523441"/>
            <a:ext cx="5766628" cy="5766628"/>
            <a:chOff x="1633325" y="7523441"/>
            <a:chExt cx="5766628" cy="57666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33325" y="7523441"/>
              <a:ext cx="5766628" cy="57666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91820" y="925651"/>
            <a:ext cx="6171429" cy="2530813"/>
            <a:chOff x="14491820" y="925651"/>
            <a:chExt cx="6171429" cy="25308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680000">
              <a:off x="14491820" y="925651"/>
              <a:ext cx="6171429" cy="25308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405524" y="-2646628"/>
            <a:ext cx="7330005" cy="6065215"/>
            <a:chOff x="-2405524" y="-2646628"/>
            <a:chExt cx="7330005" cy="6065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0">
              <a:off x="-2405524" y="-2646628"/>
              <a:ext cx="7330005" cy="6065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55234" y="3778061"/>
            <a:ext cx="10775246" cy="2729593"/>
            <a:chOff x="3755234" y="3778061"/>
            <a:chExt cx="10775246" cy="2729593"/>
          </a:xfrm>
        </p:grpSpPr>
        <p:sp>
          <p:nvSpPr>
            <p:cNvPr id="15" name="Object 15"/>
            <p:cNvSpPr txBox="1"/>
            <p:nvPr/>
          </p:nvSpPr>
          <p:spPr>
            <a:xfrm>
              <a:off x="3186582" y="3778061"/>
              <a:ext cx="3411916" cy="409438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5400" spc="-200" kern="0" dirty="0" smtClean="0">
                  <a:solidFill>
                    <a:srgbClr val="ffffff"/>
                  </a:solidFill>
                  <a:latin typeface="Noto Sans CJK KR Bold" pitchFamily="34" charset="0"/>
                  <a:cs typeface="Noto Sans CJK KR Bold" pitchFamily="34" charset="0"/>
                </a:rPr>
                <a:t>05</a:t>
              </a:r>
              <a:endParaRPr lang="en-US" dirty="0"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3336614" y="4734079"/>
              <a:ext cx="13432639" cy="213992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8000" spc="-100" kern="0" dirty="0" smtClean="0">
                  <a:solidFill>
                    <a:srgbClr val="ffffff"/>
                  </a:solidFill>
                  <a:latin typeface="210 NuriGothic B" pitchFamily="34" charset="0"/>
                  <a:cs typeface="210 NuriGothic B" pitchFamily="34" charset="0"/>
                </a:rPr>
                <a:t>자체 평가 의견</a:t>
              </a:r>
              <a:endParaRPr lang="en-US" dirty="0"/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6733597" y="5816017"/>
              <a:ext cx="6503416" cy="689362"/>
              <a:chOff x="6733597" y="5816017"/>
              <a:chExt cx="6503416" cy="68936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33597" y="5816017"/>
                <a:ext cx="6503416" cy="68936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8484" y="1161891"/>
            <a:ext cx="2966026" cy="133521"/>
            <a:chOff x="498484" y="1161891"/>
            <a:chExt cx="2966026" cy="133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484" y="1161891"/>
              <a:ext cx="2966026" cy="133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7662" y="1753819"/>
            <a:ext cx="5685842" cy="6981845"/>
            <a:chOff x="447662" y="1753819"/>
            <a:chExt cx="5685842" cy="69818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662" y="1753819"/>
              <a:ext cx="5685842" cy="69818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77270" y="3662661"/>
            <a:ext cx="2155969" cy="3138569"/>
            <a:chOff x="6477270" y="3662661"/>
            <a:chExt cx="2155969" cy="31385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7270" y="3662661"/>
              <a:ext cx="2155969" cy="313856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284841" y="8008783"/>
            <a:ext cx="7268706" cy="218064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8100" dirty="0" smtClean="0">
                <a:solidFill>
                  <a:srgbClr val="000000"/>
                </a:solidFill>
                <a:latin typeface="210 OmniGothic 030" pitchFamily="34" charset="0"/>
                <a:cs typeface="210 OmniGothic 030" pitchFamily="34" charset="0"/>
              </a:rPr>
              <a:t>이용희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5573898" y="8072674"/>
            <a:ext cx="7268706" cy="248766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8100" dirty="0" smtClean="0">
                <a:solidFill>
                  <a:srgbClr val="000000"/>
                </a:solidFill>
                <a:latin typeface="210 OmniGothic 030" pitchFamily="34" charset="0"/>
                <a:cs typeface="210 OmniGothic 030" pitchFamily="34" charset="0"/>
              </a:rPr>
              <a:t>김보규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-137046" y="8046203"/>
            <a:ext cx="7268706" cy="216421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8100" dirty="0" smtClean="0">
                <a:solidFill>
                  <a:srgbClr val="000000"/>
                </a:solidFill>
                <a:latin typeface="210 OmniGothic 030" pitchFamily="34" charset="0"/>
                <a:cs typeface="210 OmniGothic 030" pitchFamily="34" charset="0"/>
              </a:rPr>
              <a:t>차승화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6254780" y="1753819"/>
            <a:ext cx="5685842" cy="6981845"/>
            <a:chOff x="6254780" y="1753819"/>
            <a:chExt cx="5685842" cy="69818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4780" y="1753819"/>
              <a:ext cx="5685842" cy="698184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276621" y="2541086"/>
            <a:ext cx="7568443" cy="403725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400" dirty="0" smtClean="0">
                <a:solidFill>
                  <a:srgbClr val="000000"/>
                </a:solidFill>
                <a:latin typeface="210 OmniGothic 030" pitchFamily="34" charset="0"/>
                <a:cs typeface="210 OmniGothic 030" pitchFamily="34" charset="0"/>
              </a:rPr>
              <a:t>처음엔 주제 정하기 부터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400" dirty="0" smtClean="0">
                <a:solidFill>
                  <a:srgbClr val="000000"/>
                </a:solidFill>
                <a:latin typeface="210 OmniGothic 030" pitchFamily="34" charset="0"/>
                <a:cs typeface="210 OmniGothic 030" pitchFamily="34" charset="0"/>
              </a:rPr>
              <a:t>쉽지 않았지만, 조원들과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400" dirty="0" smtClean="0">
                <a:solidFill>
                  <a:srgbClr val="000000"/>
                </a:solidFill>
                <a:latin typeface="210 OmniGothic 030" pitchFamily="34" charset="0"/>
                <a:cs typeface="210 OmniGothic 030" pitchFamily="34" charset="0"/>
              </a:rPr>
              <a:t>프로젝트를 진행하면서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400" dirty="0" smtClean="0">
                <a:solidFill>
                  <a:srgbClr val="000000"/>
                </a:solidFill>
                <a:latin typeface="210 OmniGothic 030" pitchFamily="34" charset="0"/>
                <a:cs typeface="210 OmniGothic 030" pitchFamily="34" charset="0"/>
              </a:rPr>
              <a:t>SQL에 많은 자신감이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400" dirty="0" smtClean="0">
                <a:solidFill>
                  <a:srgbClr val="000000"/>
                </a:solidFill>
                <a:latin typeface="210 OmniGothic 030" pitchFamily="34" charset="0"/>
                <a:cs typeface="210 OmniGothic 030" pitchFamily="34" charset="0"/>
              </a:rPr>
              <a:t>붙어서 뿌듯하다.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061898" y="1753819"/>
            <a:ext cx="5685842" cy="6981845"/>
            <a:chOff x="12061898" y="1753819"/>
            <a:chExt cx="5685842" cy="69818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61898" y="1753819"/>
              <a:ext cx="5685842" cy="698184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-493639" y="2541086"/>
            <a:ext cx="7568443" cy="508819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100" dirty="0" smtClean="0">
                <a:solidFill>
                  <a:srgbClr val="000000"/>
                </a:solidFill>
                <a:latin typeface="210 OmniGothic 030" pitchFamily="34" charset="0"/>
                <a:cs typeface="210 OmniGothic 030" pitchFamily="34" charset="0"/>
              </a:rPr>
              <a:t>팀원들과 함께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100" dirty="0" smtClean="0">
                <a:solidFill>
                  <a:srgbClr val="000000"/>
                </a:solidFill>
                <a:latin typeface="210 OmniGothic 030" pitchFamily="34" charset="0"/>
                <a:cs typeface="210 OmniGothic 030" pitchFamily="34" charset="0"/>
              </a:rPr>
              <a:t>데이터베이스를 설계하면서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100" dirty="0" smtClean="0">
                <a:solidFill>
                  <a:srgbClr val="000000"/>
                </a:solidFill>
                <a:latin typeface="210 OmniGothic 030" pitchFamily="34" charset="0"/>
                <a:cs typeface="210 OmniGothic 030" pitchFamily="34" charset="0"/>
              </a:rPr>
              <a:t>데이터를 관리할 때에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100" dirty="0" smtClean="0">
                <a:solidFill>
                  <a:srgbClr val="000000"/>
                </a:solidFill>
                <a:latin typeface="210 OmniGothic 030" pitchFamily="34" charset="0"/>
                <a:cs typeface="210 OmniGothic 030" pitchFamily="34" charset="0"/>
              </a:rPr>
              <a:t>적절하게 사용하게 되는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100" dirty="0" smtClean="0">
                <a:solidFill>
                  <a:srgbClr val="000000"/>
                </a:solidFill>
                <a:latin typeface="210 OmniGothic 030" pitchFamily="34" charset="0"/>
                <a:cs typeface="210 OmniGothic 030" pitchFamily="34" charset="0"/>
              </a:rPr>
              <a:t>트리거, 프로시저, 함수에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100" dirty="0" smtClean="0">
                <a:solidFill>
                  <a:srgbClr val="000000"/>
                </a:solidFill>
                <a:latin typeface="210 OmniGothic 030" pitchFamily="34" charset="0"/>
                <a:cs typeface="210 OmniGothic 030" pitchFamily="34" charset="0"/>
              </a:rPr>
              <a:t>대해 더욱 깊게 이해할 수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100" dirty="0" smtClean="0">
                <a:solidFill>
                  <a:srgbClr val="000000"/>
                </a:solidFill>
                <a:latin typeface="210 OmniGothic 030" pitchFamily="34" charset="0"/>
                <a:cs typeface="210 OmniGothic 030" pitchFamily="34" charset="0"/>
              </a:rPr>
              <a:t>있게 되어서 좋았습니다.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1134974" y="2526705"/>
            <a:ext cx="7568443" cy="52514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210 OmniGothic 030" pitchFamily="34" charset="0"/>
                <a:cs typeface="210 OmniGothic 030" pitchFamily="34" charset="0"/>
              </a:rPr>
              <a:t>프로젝트를 진행하면서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200" dirty="0" smtClean="0">
                <a:solidFill>
                  <a:srgbClr val="000000"/>
                </a:solidFill>
                <a:latin typeface="210 OmniGothic 030" pitchFamily="34" charset="0"/>
                <a:cs typeface="210 OmniGothic 030" pitchFamily="34" charset="0"/>
              </a:rPr>
              <a:t>부족했던 트리거, 프로시저, 함수 문법 등을 공부할 수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200" dirty="0" smtClean="0">
                <a:solidFill>
                  <a:srgbClr val="000000"/>
                </a:solidFill>
                <a:latin typeface="210 OmniGothic 030" pitchFamily="34" charset="0"/>
                <a:cs typeface="210 OmniGothic 030" pitchFamily="34" charset="0"/>
              </a:rPr>
              <a:t>있었고 데이터베이스를 처음부터 설계하면서 여러가지 오류를 경험할 수 있어서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200" dirty="0" smtClean="0">
                <a:solidFill>
                  <a:srgbClr val="000000"/>
                </a:solidFill>
                <a:latin typeface="210 OmniGothic 030" pitchFamily="34" charset="0"/>
                <a:cs typeface="210 OmniGothic 030" pitchFamily="34" charset="0"/>
              </a:rPr>
              <a:t>좋았습니다.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750524" y="895164"/>
            <a:ext cx="3170971" cy="71206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6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자체 평가 의견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065486" y="857374"/>
            <a:ext cx="956127" cy="89921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4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05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065483" y="1452945"/>
            <a:ext cx="2751401" cy="125966"/>
            <a:chOff x="1065483" y="1452945"/>
            <a:chExt cx="2751401" cy="12596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5483" y="1452945"/>
              <a:ext cx="2751401" cy="125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2041" y="2156455"/>
            <a:ext cx="15721632" cy="5972805"/>
            <a:chOff x="1282041" y="2156455"/>
            <a:chExt cx="15721632" cy="5972805"/>
          </a:xfrm>
        </p:grpSpPr>
        <p:sp>
          <p:nvSpPr>
            <p:cNvPr id="3" name="Object 3"/>
            <p:cNvSpPr txBox="1"/>
            <p:nvPr/>
          </p:nvSpPr>
          <p:spPr>
            <a:xfrm>
              <a:off x="2335536" y="2436059"/>
              <a:ext cx="4865974" cy="1272553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000000"/>
                  </a:solidFill>
                  <a:latin typeface="THELuxGoB" pitchFamily="34" charset="0"/>
                  <a:cs typeface="THELuxGoB" pitchFamily="34" charset="0"/>
                </a:rPr>
                <a:t>프로젝트 명</a:t>
              </a:r>
              <a:endParaRPr lang="en-US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282041" y="2156455"/>
              <a:ext cx="1407577" cy="1407577"/>
              <a:chOff x="1282041" y="2156455"/>
              <a:chExt cx="1407577" cy="140757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2041" y="2156455"/>
                <a:ext cx="1407577" cy="140757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82041" y="4439069"/>
              <a:ext cx="1407577" cy="1407577"/>
              <a:chOff x="1282041" y="4439069"/>
              <a:chExt cx="1407577" cy="140757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82041" y="4439069"/>
                <a:ext cx="1407577" cy="1407577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1975146" y="4765106"/>
              <a:ext cx="5586752" cy="1272553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000000"/>
                  </a:solidFill>
                  <a:latin typeface="THELuxGoB" pitchFamily="34" charset="0"/>
                  <a:cs typeface="THELuxGoB" pitchFamily="34" charset="0"/>
                </a:rPr>
                <a:t>목적</a:t>
              </a:r>
              <a:endParaRPr lang="en-US" dirty="0"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7435873" y="4391015"/>
              <a:ext cx="14351700" cy="2608900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SQL문법과 프로시저, 함수 등을 활용하여</a:t>
              </a:r>
              <a:r>
                <a:rPr lang="en-US" dirty="0" smtClean="0"/>
                <a:t/>
              </a:r>
            </a:p>
            <a:p>
              <a:r>
                <a:rPr lang="en-US" dirty="0" smtClean="0"/>
                <a:t/>
              </a:r>
              <a:r>
                <a:rPr lang="en-US" sz="3600" dirty="0" smtClean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의사, 환자, 간호사를 체계적으로 관리하기 위한</a:t>
              </a:r>
              <a:r>
                <a:rPr lang="en-US" dirty="0" smtClean="0"/>
                <a:t/>
              </a:r>
            </a:p>
            <a:p>
              <a:r>
                <a:rPr lang="en-US" dirty="0" smtClean="0"/>
                <a:t/>
              </a:r>
              <a:r>
                <a:rPr lang="en-US" sz="3600" dirty="0" smtClean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Oracle DB 구축</a:t>
              </a:r>
              <a:endParaRPr lang="en-US" dirty="0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1282041" y="6721683"/>
              <a:ext cx="1407577" cy="1407577"/>
              <a:chOff x="1282041" y="6721683"/>
              <a:chExt cx="1407577" cy="14075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82041" y="6721683"/>
                <a:ext cx="1407577" cy="1407577"/>
              </a:xfrm>
              <a:prstGeom prst="rect">
                <a:avLst/>
              </a:prstGeom>
            </p:spPr>
          </p:pic>
        </p:grpSp>
        <p:sp>
          <p:nvSpPr>
            <p:cNvPr id="15" name="Object 15"/>
            <p:cNvSpPr txBox="1"/>
            <p:nvPr/>
          </p:nvSpPr>
          <p:spPr>
            <a:xfrm>
              <a:off x="7400436" y="7234064"/>
              <a:ext cx="11885644" cy="961060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2022. 08. 30 ~ 2022. 09. 08</a:t>
              </a:r>
              <a:endParaRPr lang="en-US" dirty="0"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7435873" y="2646526"/>
              <a:ext cx="11885644" cy="961060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0000"/>
                  </a:solidFill>
                  <a:latin typeface="THELuxGoR" pitchFamily="34" charset="0"/>
                  <a:cs typeface="THELuxGoR" pitchFamily="34" charset="0"/>
                </a:rPr>
                <a:t>병원 업무 관리 DataBase</a:t>
              </a:r>
              <a:endParaRPr lang="en-US" dirty="0"/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1975146" y="7094153"/>
              <a:ext cx="5586752" cy="1272553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000000"/>
                  </a:solidFill>
                  <a:latin typeface="THELuxGoB" pitchFamily="34" charset="0"/>
                  <a:cs typeface="THELuxGoB" pitchFamily="34" charset="0"/>
                </a:rPr>
                <a:t>기간</a:t>
              </a:r>
              <a:endParaRPr lang="en-US"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93447" y="546295"/>
            <a:ext cx="3154260" cy="67389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개요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591065" y="546295"/>
            <a:ext cx="664371" cy="65687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01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6822929" y="528576"/>
            <a:ext cx="1084465" cy="68185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33cc"/>
                </a:solidFill>
                <a:latin typeface="Noto Sans CJK KR Bold" pitchFamily="34" charset="0"/>
                <a:cs typeface="Noto Sans CJK KR Bold" pitchFamily="34" charset="0"/>
              </a:rPr>
              <a:t>2조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3296287" y="833245"/>
            <a:ext cx="13580789" cy="95238"/>
            <a:chOff x="3296287" y="833245"/>
            <a:chExt cx="13580789" cy="952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6287" y="833245"/>
              <a:ext cx="13580789" cy="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9687" y="8870834"/>
            <a:ext cx="1626653" cy="1535922"/>
            <a:chOff x="6209687" y="8870834"/>
            <a:chExt cx="1626653" cy="1535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9687" y="8870834"/>
              <a:ext cx="1626653" cy="1535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3325" y="7523441"/>
            <a:ext cx="5766628" cy="5766628"/>
            <a:chOff x="1633325" y="7523441"/>
            <a:chExt cx="5766628" cy="57666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33325" y="7523441"/>
              <a:ext cx="5766628" cy="57666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91820" y="925651"/>
            <a:ext cx="6171429" cy="2530813"/>
            <a:chOff x="14491820" y="925651"/>
            <a:chExt cx="6171429" cy="25308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680000">
              <a:off x="14491820" y="925651"/>
              <a:ext cx="6171429" cy="25308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405524" y="-2646628"/>
            <a:ext cx="7330005" cy="6065215"/>
            <a:chOff x="-2405524" y="-2646628"/>
            <a:chExt cx="7330005" cy="6065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0">
              <a:off x="-2405524" y="-2646628"/>
              <a:ext cx="7330005" cy="606521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10116" y="4084657"/>
            <a:ext cx="16865475" cy="319189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1900" spc="-200" kern="0" dirty="0" smtClean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감사합니다.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9687" y="8870834"/>
            <a:ext cx="1626653" cy="1535922"/>
            <a:chOff x="6209687" y="8870834"/>
            <a:chExt cx="1626653" cy="1535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9687" y="8870834"/>
              <a:ext cx="1626653" cy="1535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91820" y="925651"/>
            <a:ext cx="6171429" cy="2530813"/>
            <a:chOff x="14491820" y="925651"/>
            <a:chExt cx="6171429" cy="25308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680000">
              <a:off x="14491820" y="925651"/>
              <a:ext cx="6171429" cy="25308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05524" y="-2646628"/>
            <a:ext cx="7330005" cy="6065215"/>
            <a:chOff x="-2405524" y="-2646628"/>
            <a:chExt cx="7330005" cy="60652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3000000">
              <a:off x="-2405524" y="-2646628"/>
              <a:ext cx="7330005" cy="60652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3325" y="7523441"/>
            <a:ext cx="5766628" cy="5766628"/>
            <a:chOff x="1633325" y="7523441"/>
            <a:chExt cx="5766628" cy="57666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33325" y="7523441"/>
              <a:ext cx="5766628" cy="57666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31320" y="3778061"/>
            <a:ext cx="11823074" cy="2729593"/>
            <a:chOff x="3231320" y="3778061"/>
            <a:chExt cx="11823074" cy="2729593"/>
          </a:xfrm>
        </p:grpSpPr>
        <p:sp>
          <p:nvSpPr>
            <p:cNvPr id="15" name="Object 15"/>
            <p:cNvSpPr txBox="1"/>
            <p:nvPr/>
          </p:nvSpPr>
          <p:spPr>
            <a:xfrm>
              <a:off x="2662668" y="3778061"/>
              <a:ext cx="3411916" cy="409438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5400" spc="-200" kern="0" dirty="0" smtClean="0">
                  <a:solidFill>
                    <a:srgbClr val="ffffff"/>
                  </a:solidFill>
                  <a:latin typeface="Noto Sans CJK KR Bold" pitchFamily="34" charset="0"/>
                  <a:cs typeface="Noto Sans CJK KR Bold" pitchFamily="34" charset="0"/>
                </a:rPr>
                <a:t>02</a:t>
              </a:r>
              <a:endParaRPr lang="en-US" dirty="0"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3860528" y="4633632"/>
              <a:ext cx="13432639" cy="213992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8000" spc="-100" kern="0" dirty="0" smtClean="0">
                  <a:solidFill>
                    <a:srgbClr val="ffffff"/>
                  </a:solidFill>
                  <a:latin typeface="210 NuriGothic B" pitchFamily="34" charset="0"/>
                  <a:cs typeface="210 NuriGothic B" pitchFamily="34" charset="0"/>
                </a:rPr>
                <a:t>팀 구성원 역할 소개</a:t>
              </a:r>
              <a:endParaRPr lang="en-US" dirty="0"/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6099303" y="5816014"/>
              <a:ext cx="8955091" cy="689362"/>
              <a:chOff x="6099303" y="5816014"/>
              <a:chExt cx="8955091" cy="68936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099303" y="5816014"/>
                <a:ext cx="8955091" cy="68936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5711" y="2085935"/>
            <a:ext cx="4311937" cy="6277138"/>
            <a:chOff x="1445711" y="2085935"/>
            <a:chExt cx="4311937" cy="6277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5711" y="2085935"/>
              <a:ext cx="4311937" cy="6277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9340" y="2890511"/>
            <a:ext cx="922954" cy="916718"/>
            <a:chOff x="1629340" y="2890511"/>
            <a:chExt cx="922954" cy="9167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9340" y="2890511"/>
              <a:ext cx="922954" cy="91671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940819" y="3027769"/>
            <a:ext cx="3148152" cy="96330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차 승 화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771318" y="4657262"/>
            <a:ext cx="638998" cy="60750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▶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771318" y="5877418"/>
            <a:ext cx="638998" cy="60750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▶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481390" y="4633029"/>
            <a:ext cx="3148152" cy="98395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기능 구현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2481390" y="5853185"/>
            <a:ext cx="3148152" cy="98395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PPT 제작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771318" y="7144966"/>
            <a:ext cx="638998" cy="60750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▶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2481390" y="7127618"/>
            <a:ext cx="3586364" cy="96330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데이터 수집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7052201" y="2085935"/>
            <a:ext cx="4311937" cy="6277138"/>
            <a:chOff x="7052201" y="2085935"/>
            <a:chExt cx="4311937" cy="62771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201" y="2085935"/>
              <a:ext cx="4311937" cy="62771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69343" y="2813152"/>
            <a:ext cx="922954" cy="916718"/>
            <a:chOff x="7169343" y="2813152"/>
            <a:chExt cx="922954" cy="9167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9343" y="2813152"/>
              <a:ext cx="922954" cy="91671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480819" y="2950410"/>
            <a:ext cx="3148152" cy="96330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김 보 규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7311321" y="4579903"/>
            <a:ext cx="638998" cy="60750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▶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7311321" y="5800060"/>
            <a:ext cx="638998" cy="60750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▶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8021390" y="4555667"/>
            <a:ext cx="3148152" cy="96330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발표 준비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8021394" y="5775827"/>
            <a:ext cx="3148152" cy="98395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PPT 제작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7311321" y="7067607"/>
            <a:ext cx="638998" cy="60750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▶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021394" y="7050259"/>
            <a:ext cx="3586364" cy="96330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데이터 수집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658692" y="2085935"/>
            <a:ext cx="4311937" cy="6277138"/>
            <a:chOff x="12658692" y="2085935"/>
            <a:chExt cx="4311937" cy="62771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58692" y="2085935"/>
              <a:ext cx="4311937" cy="6277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42321" y="2890511"/>
            <a:ext cx="922954" cy="916718"/>
            <a:chOff x="12842321" y="2890511"/>
            <a:chExt cx="922954" cy="91671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42321" y="2890511"/>
              <a:ext cx="922954" cy="91671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4153810" y="3027771"/>
            <a:ext cx="3148152" cy="96330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이 용 희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2984299" y="4657262"/>
            <a:ext cx="638998" cy="60750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▶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12984299" y="5877418"/>
            <a:ext cx="638998" cy="60750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▶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13694372" y="4633029"/>
            <a:ext cx="3148152" cy="98395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기능 구현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3694372" y="5853185"/>
            <a:ext cx="3148152" cy="98395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PPT 제작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12984299" y="7144966"/>
            <a:ext cx="638998" cy="60750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▶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13694381" y="7127619"/>
            <a:ext cx="3586364" cy="96330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데이터 정리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1193448" y="546294"/>
            <a:ext cx="4048852" cy="68185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팀 구성원 역할 소개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591065" y="546294"/>
            <a:ext cx="931262" cy="65282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02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6822929" y="528576"/>
            <a:ext cx="1084465" cy="68185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33cc"/>
                </a:solidFill>
                <a:latin typeface="Noto Sans CJK KR Bold" pitchFamily="34" charset="0"/>
                <a:cs typeface="Noto Sans CJK KR Bold" pitchFamily="34" charset="0"/>
              </a:rPr>
              <a:t>2조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4061078" y="833245"/>
            <a:ext cx="12815999" cy="95238"/>
            <a:chOff x="4061078" y="833245"/>
            <a:chExt cx="12815999" cy="9523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61078" y="833245"/>
              <a:ext cx="12815999" cy="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9687" y="8870834"/>
            <a:ext cx="1626653" cy="1535922"/>
            <a:chOff x="6209687" y="8870834"/>
            <a:chExt cx="1626653" cy="1535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9687" y="8870834"/>
              <a:ext cx="1626653" cy="1535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3325" y="7523441"/>
            <a:ext cx="5766628" cy="5766628"/>
            <a:chOff x="1633325" y="7523441"/>
            <a:chExt cx="5766628" cy="57666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33325" y="7523441"/>
              <a:ext cx="5766628" cy="57666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91820" y="925651"/>
            <a:ext cx="6171429" cy="2530813"/>
            <a:chOff x="14491820" y="925651"/>
            <a:chExt cx="6171429" cy="25308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680000">
              <a:off x="14491820" y="925651"/>
              <a:ext cx="6171429" cy="25308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405524" y="-2646628"/>
            <a:ext cx="7330005" cy="6065215"/>
            <a:chOff x="-2405524" y="-2646628"/>
            <a:chExt cx="7330005" cy="6065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0">
              <a:off x="-2405524" y="-2646628"/>
              <a:ext cx="7330005" cy="6065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31324" y="3778057"/>
            <a:ext cx="11823074" cy="2729593"/>
            <a:chOff x="3231324" y="3778057"/>
            <a:chExt cx="11823074" cy="2729593"/>
          </a:xfrm>
        </p:grpSpPr>
        <p:sp>
          <p:nvSpPr>
            <p:cNvPr id="15" name="Object 15"/>
            <p:cNvSpPr txBox="1"/>
            <p:nvPr/>
          </p:nvSpPr>
          <p:spPr>
            <a:xfrm>
              <a:off x="2662671" y="3778057"/>
              <a:ext cx="3411916" cy="409438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5400" spc="-200" kern="0" dirty="0" smtClean="0">
                  <a:solidFill>
                    <a:srgbClr val="ffffff"/>
                  </a:solidFill>
                  <a:latin typeface="Noto Sans CJK KR Bold" pitchFamily="34" charset="0"/>
                  <a:cs typeface="Noto Sans CJK KR Bold" pitchFamily="34" charset="0"/>
                </a:rPr>
                <a:t>03</a:t>
              </a:r>
              <a:endParaRPr lang="en-US" dirty="0"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3860532" y="4633629"/>
              <a:ext cx="13432639" cy="213992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8000" spc="-100" kern="0" dirty="0" smtClean="0">
                  <a:solidFill>
                    <a:srgbClr val="ffffff"/>
                  </a:solidFill>
                  <a:latin typeface="210 NuriGothic B" pitchFamily="34" charset="0"/>
                  <a:cs typeface="210 NuriGothic B" pitchFamily="34" charset="0"/>
                </a:rPr>
                <a:t>프로젝트 수행 절차</a:t>
              </a:r>
              <a:endParaRPr lang="en-US" dirty="0"/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6099303" y="5816014"/>
              <a:ext cx="8955091" cy="689362"/>
              <a:chOff x="6099303" y="5816014"/>
              <a:chExt cx="8955091" cy="68936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099303" y="5816014"/>
                <a:ext cx="8955091" cy="68936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2600" y="1164804"/>
            <a:ext cx="4021165" cy="53057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01.  프로젝트 세부 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72600" y="2018949"/>
            <a:ext cx="16540514" cy="7465575"/>
            <a:chOff x="872600" y="2018949"/>
            <a:chExt cx="16540514" cy="74655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2600" y="2018949"/>
              <a:ext cx="16540514" cy="746557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93448" y="546294"/>
            <a:ext cx="3985714" cy="68185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절차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591065" y="546294"/>
            <a:ext cx="931262" cy="65282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6822929" y="528576"/>
            <a:ext cx="1084465" cy="68185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33cc"/>
                </a:solidFill>
                <a:latin typeface="Noto Sans CJK KR Bold" pitchFamily="34" charset="0"/>
                <a:cs typeface="Noto Sans CJK KR Bold" pitchFamily="34" charset="0"/>
              </a:rPr>
              <a:t>2조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061078" y="833245"/>
            <a:ext cx="12815999" cy="95238"/>
            <a:chOff x="4061078" y="833245"/>
            <a:chExt cx="12815999" cy="95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1078" y="833245"/>
              <a:ext cx="12815999" cy="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2600" y="1155160"/>
            <a:ext cx="4021165" cy="98496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02.  E-R 다이어 그램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000" dirty="0" smtClean="0">
                <a:solidFill>
                  <a:srgbClr val="0033cc"/>
                </a:solidFill>
                <a:latin typeface="Noto Sans CJK KR Light" pitchFamily="34" charset="0"/>
                <a:cs typeface="Noto Sans CJK KR Light" pitchFamily="34" charset="0"/>
              </a:rPr>
              <a:t>( Chen Model )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09467" y="1811805"/>
            <a:ext cx="17536708" cy="7404944"/>
            <a:chOff x="509467" y="1811805"/>
            <a:chExt cx="17536708" cy="74049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467" y="1811805"/>
              <a:ext cx="17536708" cy="740494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93448" y="546294"/>
            <a:ext cx="3985714" cy="68185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Noto Sans CJK KR Medium" pitchFamily="34" charset="0"/>
                <a:cs typeface="Noto Sans CJK KR Medium" pitchFamily="34" charset="0"/>
              </a:rPr>
              <a:t>프로젝트 수행 절차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591065" y="546294"/>
            <a:ext cx="931262" cy="65282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500" dirty="0" smtClean="0">
                <a:solidFill>
                  <a:srgbClr val="0033cc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6822929" y="528576"/>
            <a:ext cx="1084465" cy="68185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33cc"/>
                </a:solidFill>
                <a:latin typeface="Noto Sans CJK KR Bold" pitchFamily="34" charset="0"/>
                <a:cs typeface="Noto Sans CJK KR Bold" pitchFamily="34" charset="0"/>
              </a:rPr>
              <a:t>2조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061078" y="833245"/>
            <a:ext cx="12815999" cy="95238"/>
            <a:chOff x="4061078" y="833245"/>
            <a:chExt cx="12815999" cy="95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1078" y="833245"/>
              <a:ext cx="12815999" cy="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2022-09-07T17:35:34Z</dcterms:created>
  <dcterms:modified xsi:type="dcterms:W3CDTF">2022-09-07T17:35:34Z</dcterms:modified>
</cp:coreProperties>
</file>